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70" r:id="rId4"/>
    <p:sldId id="263" r:id="rId5"/>
    <p:sldId id="269" r:id="rId6"/>
    <p:sldId id="262" r:id="rId7"/>
    <p:sldId id="264" r:id="rId8"/>
    <p:sldId id="265" r:id="rId9"/>
    <p:sldId id="266" r:id="rId10"/>
    <p:sldId id="267" r:id="rId11"/>
    <p:sldId id="261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1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33D24-BDBC-49F2-B99A-A6C8223C55A8}" type="datetimeFigureOut">
              <a:rPr lang="en-US" smtClean="0"/>
              <a:t>6/27/16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EC84D-4209-46B1-8887-8AE2D977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26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D88E147-3BC7-4DDC-B70E-E119FE3A8E27}" type="datetimeFigureOut">
              <a:rPr lang="en-US" smtClean="0"/>
              <a:pPr/>
              <a:t>6/27/16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B03CF8D-B1F9-4D17-9263-9CCBCC460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8E147-3BC7-4DDC-B70E-E119FE3A8E27}" type="datetimeFigureOut">
              <a:rPr lang="en-US" smtClean="0"/>
              <a:pPr/>
              <a:t>6/27/16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CF8D-B1F9-4D17-9263-9CCBCC460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8E147-3BC7-4DDC-B70E-E119FE3A8E27}" type="datetimeFigureOut">
              <a:rPr lang="en-US" smtClean="0"/>
              <a:pPr/>
              <a:t>6/27/16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CF8D-B1F9-4D17-9263-9CCBCC460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88E147-3BC7-4DDC-B70E-E119FE3A8E27}" type="datetimeFigureOut">
              <a:rPr lang="en-US" smtClean="0"/>
              <a:pPr/>
              <a:t>6/27/16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03CF8D-B1F9-4D17-9263-9CCBCC460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D88E147-3BC7-4DDC-B70E-E119FE3A8E27}" type="datetimeFigureOut">
              <a:rPr lang="en-US" smtClean="0"/>
              <a:pPr/>
              <a:t>6/27/16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B03CF8D-B1F9-4D17-9263-9CCBCC460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8E147-3BC7-4DDC-B70E-E119FE3A8E27}" type="datetimeFigureOut">
              <a:rPr lang="en-US" smtClean="0"/>
              <a:pPr/>
              <a:t>6/27/16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CF8D-B1F9-4D17-9263-9CCBCC460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8E147-3BC7-4DDC-B70E-E119FE3A8E27}" type="datetimeFigureOut">
              <a:rPr lang="en-US" smtClean="0"/>
              <a:pPr/>
              <a:t>6/27/16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CF8D-B1F9-4D17-9263-9CCBCC460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88E147-3BC7-4DDC-B70E-E119FE3A8E27}" type="datetimeFigureOut">
              <a:rPr lang="en-US" smtClean="0"/>
              <a:pPr/>
              <a:t>6/27/16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03CF8D-B1F9-4D17-9263-9CCBCC460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8E147-3BC7-4DDC-B70E-E119FE3A8E27}" type="datetimeFigureOut">
              <a:rPr lang="en-US" smtClean="0"/>
              <a:pPr/>
              <a:t>6/27/16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CF8D-B1F9-4D17-9263-9CCBCC460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88E147-3BC7-4DDC-B70E-E119FE3A8E27}" type="datetimeFigureOut">
              <a:rPr lang="en-US" smtClean="0"/>
              <a:pPr/>
              <a:t>6/27/16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03CF8D-B1F9-4D17-9263-9CCBCC460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88E147-3BC7-4DDC-B70E-E119FE3A8E27}" type="datetimeFigureOut">
              <a:rPr lang="en-US" smtClean="0"/>
              <a:pPr/>
              <a:t>6/27/16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03CF8D-B1F9-4D17-9263-9CCBCC460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88E147-3BC7-4DDC-B70E-E119FE3A8E27}" type="datetimeFigureOut">
              <a:rPr lang="en-US" smtClean="0"/>
              <a:pPr/>
              <a:t>6/27/16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03CF8D-B1F9-4D17-9263-9CCBCC460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DOW Recommendations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16, 2016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Consensus is a process that seeks </a:t>
            </a:r>
            <a:r>
              <a:rPr lang="en-US" u="sng" dirty="0" smtClean="0"/>
              <a:t>general agreement</a:t>
            </a:r>
            <a:r>
              <a:rPr lang="en-US" dirty="0" smtClean="0"/>
              <a:t> for the good of the whole. When consensus is reached, the voting members are </a:t>
            </a:r>
            <a:r>
              <a:rPr lang="en-US" u="sng" dirty="0" smtClean="0"/>
              <a:t>accepting the decision as one they can live </a:t>
            </a:r>
            <a:r>
              <a:rPr lang="en-US" dirty="0" smtClean="0"/>
              <a:t>with even though they may not totally agree with it. A voting member </a:t>
            </a:r>
            <a:r>
              <a:rPr lang="en-US" u="sng" dirty="0" smtClean="0"/>
              <a:t>may abstain </a:t>
            </a:r>
            <a:r>
              <a:rPr lang="en-US" dirty="0" smtClean="0"/>
              <a:t>from voting but that does not block passage. A </a:t>
            </a:r>
            <a:r>
              <a:rPr lang="en-US" u="sng" dirty="0" smtClean="0"/>
              <a:t>no</a:t>
            </a:r>
            <a:r>
              <a:rPr lang="en-US" dirty="0" smtClean="0"/>
              <a:t> vote blocks passage. For consensus to be reached there must be a quorum.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r>
              <a:rPr lang="en-US" dirty="0" smtClean="0"/>
              <a:t>Recommendation </a:t>
            </a:r>
            <a:r>
              <a:rPr lang="en-US" dirty="0" err="1" smtClean="0"/>
              <a:t>Five:Transparency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Promote transparency </a:t>
            </a:r>
          </a:p>
          <a:p>
            <a:pPr lvl="1"/>
            <a:r>
              <a:rPr lang="en-US" dirty="0" smtClean="0"/>
              <a:t>Post meeting times and places of voting member meetings, Strategic Planning Committee, and CEO meetings.</a:t>
            </a:r>
          </a:p>
          <a:p>
            <a:pPr lvl="1"/>
            <a:r>
              <a:rPr lang="en-US" dirty="0" smtClean="0"/>
              <a:t>Post minutes of Voting Body, Strategic Planning and CEO meetings.</a:t>
            </a:r>
          </a:p>
          <a:p>
            <a:pPr lvl="1"/>
            <a:r>
              <a:rPr lang="en-US" dirty="0" smtClean="0"/>
              <a:t>All meetings shall be open (CEO?).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User\AppData\Local\Microsoft\Windows\INetCache\IE\XTPU1ZPW\Action-step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2105025"/>
            <a:ext cx="2857500" cy="2647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Recommendations are for your discussion and consideration</a:t>
            </a:r>
          </a:p>
          <a:p>
            <a:r>
              <a:rPr lang="en-US" sz="2000" dirty="0" smtClean="0"/>
              <a:t>These were developed by the DOW—a group of your colleagues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recommendations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700" dirty="0" smtClean="0"/>
              <a:t>Framework</a:t>
            </a:r>
          </a:p>
          <a:p>
            <a:pPr lvl="1"/>
            <a:r>
              <a:rPr lang="en-US" sz="2400" dirty="0" smtClean="0"/>
              <a:t>1.  Remain a </a:t>
            </a:r>
            <a:r>
              <a:rPr lang="en-US" sz="2400" u="sng" dirty="0" smtClean="0"/>
              <a:t>two county region </a:t>
            </a:r>
            <a:r>
              <a:rPr lang="en-US" sz="2400" dirty="0" smtClean="0"/>
              <a:t>with more attention to county level issues.</a:t>
            </a:r>
          </a:p>
          <a:p>
            <a:pPr lvl="1"/>
            <a:r>
              <a:rPr lang="en-US" sz="2400" dirty="0" smtClean="0"/>
              <a:t>2.  Define roles and responsibilities of the </a:t>
            </a:r>
            <a:r>
              <a:rPr lang="en-US" sz="2400" u="sng" dirty="0" smtClean="0"/>
              <a:t>Strategic Planning Committee</a:t>
            </a:r>
          </a:p>
          <a:p>
            <a:pPr lvl="1"/>
            <a:r>
              <a:rPr lang="en-US" sz="2400" dirty="0" smtClean="0"/>
              <a:t>3.   Adopt a decision making process that </a:t>
            </a:r>
            <a:r>
              <a:rPr lang="en-US" sz="2400" u="sng" dirty="0" smtClean="0"/>
              <a:t>emphasizes</a:t>
            </a:r>
            <a:r>
              <a:rPr lang="en-US" sz="2400" dirty="0" smtClean="0"/>
              <a:t> the voting members of this body</a:t>
            </a:r>
          </a:p>
          <a:p>
            <a:r>
              <a:rPr lang="en-US" sz="2700" dirty="0" smtClean="0"/>
              <a:t>Processes and intent</a:t>
            </a:r>
          </a:p>
          <a:p>
            <a:pPr lvl="1"/>
            <a:r>
              <a:rPr lang="en-US" sz="2400" dirty="0" smtClean="0"/>
              <a:t>4.  Establish </a:t>
            </a:r>
            <a:r>
              <a:rPr lang="en-US" sz="2400" u="sng" dirty="0" smtClean="0"/>
              <a:t>rules and processes </a:t>
            </a:r>
            <a:r>
              <a:rPr lang="en-US" sz="2400" dirty="0" smtClean="0"/>
              <a:t>for decision making</a:t>
            </a:r>
          </a:p>
          <a:p>
            <a:pPr lvl="1"/>
            <a:r>
              <a:rPr lang="en-US" sz="2400" dirty="0" smtClean="0"/>
              <a:t>5.  Promote </a:t>
            </a:r>
            <a:r>
              <a:rPr lang="en-US" sz="2400" u="sng" dirty="0" smtClean="0"/>
              <a:t>transparency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1 Deadline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Regional Consortia must establish a governance and decision making process for the region to be </a:t>
            </a:r>
            <a:r>
              <a:rPr lang="en-US" u="sng" dirty="0" smtClean="0"/>
              <a:t>eligible for the </a:t>
            </a:r>
            <a:r>
              <a:rPr lang="en-US" dirty="0" smtClean="0"/>
              <a:t>CTE Growth and Development Funds. ($200 M). </a:t>
            </a:r>
          </a:p>
          <a:p>
            <a:r>
              <a:rPr lang="en-US" dirty="0" smtClean="0"/>
              <a:t>It must be posted on the Consortia’s website.</a:t>
            </a:r>
          </a:p>
          <a:p>
            <a:r>
              <a:rPr lang="en-US" dirty="0" smtClean="0"/>
              <a:t>It must include a provision for settling unresolved issues one level up.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CEO Meeting – Sept. 15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CEOs have taken on approval of governance structure for the Consortium.</a:t>
            </a:r>
          </a:p>
          <a:p>
            <a:r>
              <a:rPr lang="en-US" dirty="0" smtClean="0"/>
              <a:t>Looking to Consortium (this body) to provide a proposal.</a:t>
            </a:r>
          </a:p>
          <a:p>
            <a:r>
              <a:rPr lang="en-US" dirty="0" smtClean="0"/>
              <a:t>CEOs clearly look to the campus/consortium CTE leadership for direction.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one: Remain a combined region (hybrid)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Structure of the Consortium: The DOW recommends a hybrid option whereby the 27 colleges </a:t>
            </a:r>
            <a:r>
              <a:rPr lang="en-US" u="sng" dirty="0" smtClean="0"/>
              <a:t>remain together as a combined region </a:t>
            </a:r>
            <a:r>
              <a:rPr lang="en-US" dirty="0" smtClean="0"/>
              <a:t>but have a </a:t>
            </a:r>
            <a:r>
              <a:rPr lang="en-US" u="sng" dirty="0" smtClean="0"/>
              <a:t>degree of autonomy  at the county level to meet the specific needs </a:t>
            </a:r>
            <a:r>
              <a:rPr lang="en-US" dirty="0" smtClean="0"/>
              <a:t>of their respective counties.  Each county would have personnel and budgeted funds dedicated to carrying out its work.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two: Define the SPC role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Define the roles and responsibilities of the Strategic Planning Committee (SPC).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 Three: Voting members are Primary Decision Making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Formalize a decision making process</a:t>
            </a:r>
          </a:p>
          <a:p>
            <a:pPr lvl="1"/>
            <a:r>
              <a:rPr lang="en-US" dirty="0" smtClean="0"/>
              <a:t>Two decision making bodies: </a:t>
            </a:r>
          </a:p>
          <a:p>
            <a:pPr lvl="2"/>
            <a:r>
              <a:rPr lang="en-US" dirty="0" smtClean="0"/>
              <a:t>Voting members of the Consortium </a:t>
            </a:r>
          </a:p>
          <a:p>
            <a:pPr lvl="2"/>
            <a:r>
              <a:rPr lang="en-US" dirty="0" smtClean="0"/>
              <a:t>The  CEOs</a:t>
            </a:r>
          </a:p>
          <a:p>
            <a:pPr lvl="1"/>
            <a:r>
              <a:rPr lang="en-US" dirty="0" smtClean="0"/>
              <a:t>Voting members will be the primary decision makers on items such as: </a:t>
            </a:r>
          </a:p>
          <a:p>
            <a:pPr lvl="2" fontAlgn="base"/>
            <a:r>
              <a:rPr lang="en-US" sz="1400" dirty="0" smtClean="0"/>
              <a:t>Program approval</a:t>
            </a:r>
          </a:p>
          <a:p>
            <a:pPr lvl="2" fontAlgn="base"/>
            <a:r>
              <a:rPr lang="en-US" sz="1400" dirty="0" smtClean="0"/>
              <a:t>Identify and approve projects to meet regional need </a:t>
            </a:r>
          </a:p>
          <a:p>
            <a:pPr lvl="2" fontAlgn="base"/>
            <a:r>
              <a:rPr lang="en-US" sz="1400" dirty="0" smtClean="0"/>
              <a:t>Prepare funding criteria for allocations and/or competitive funding</a:t>
            </a:r>
          </a:p>
          <a:p>
            <a:pPr lvl="2" fontAlgn="base"/>
            <a:r>
              <a:rPr lang="en-US" sz="1400" dirty="0" smtClean="0"/>
              <a:t>Make recommendations to the CEOs</a:t>
            </a:r>
          </a:p>
          <a:p>
            <a:pPr lvl="2" fontAlgn="base"/>
            <a:r>
              <a:rPr lang="en-US" sz="1400" dirty="0" smtClean="0"/>
              <a:t>Identify emerging and priority sectors</a:t>
            </a:r>
          </a:p>
          <a:p>
            <a:pPr lvl="1" fontAlgn="base"/>
            <a:r>
              <a:rPr lang="en-US" dirty="0" smtClean="0"/>
              <a:t>CEOs will have responsibility for items such as: </a:t>
            </a:r>
          </a:p>
          <a:p>
            <a:pPr lvl="2" fontAlgn="base"/>
            <a:r>
              <a:rPr lang="en-US" dirty="0" smtClean="0"/>
              <a:t>Approving the decision making process</a:t>
            </a:r>
          </a:p>
          <a:p>
            <a:pPr lvl="2" fontAlgn="base"/>
            <a:r>
              <a:rPr lang="en-US" dirty="0" smtClean="0"/>
              <a:t>Fiscal issue—fiscal agency, funding formulas etc.</a:t>
            </a:r>
          </a:p>
          <a:p>
            <a:pPr lvl="2"/>
            <a:r>
              <a:rPr lang="en-US" dirty="0" smtClean="0"/>
              <a:t>Issues that cannot be settled by the voting members will be referred to the CEOs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Four: Rules and guidelines for Decision Making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Establish rules and guidelines for decision making by the voting members: </a:t>
            </a:r>
          </a:p>
          <a:p>
            <a:pPr lvl="1"/>
            <a:r>
              <a:rPr lang="en-US" dirty="0" smtClean="0"/>
              <a:t>Quorum -- to hold a vote there must be at least 14 voting members participating. </a:t>
            </a:r>
          </a:p>
          <a:p>
            <a:pPr lvl="1"/>
            <a:r>
              <a:rPr lang="en-US" dirty="0" smtClean="0"/>
              <a:t>Voting members may request a vote by making a motion and obtaining a second. </a:t>
            </a:r>
          </a:p>
          <a:p>
            <a:pPr lvl="1"/>
            <a:r>
              <a:rPr lang="en-US" dirty="0" smtClean="0"/>
              <a:t>Approval will be by consensus*. </a:t>
            </a:r>
            <a:r>
              <a:rPr lang="en-US" strike="sngStrike" dirty="0" smtClean="0"/>
              <a:t>For an item to be passed all members voting must vote yes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Meetings where a vote is to be taken may be in person, by conference call, or online.</a:t>
            </a:r>
          </a:p>
          <a:p>
            <a:pPr lvl="1"/>
            <a:r>
              <a:rPr lang="en-US" dirty="0" smtClean="0"/>
              <a:t>Business will be conducted according to Robert's Rules of Order.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</TotalTime>
  <Words>608</Words>
  <Application>Microsoft Macintosh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DOW Recommendations </vt:lpstr>
      <vt:lpstr>Quick Review </vt:lpstr>
      <vt:lpstr>Overview of recommendations </vt:lpstr>
      <vt:lpstr>October 1 Deadline</vt:lpstr>
      <vt:lpstr>CEO Meeting – Sept. 15 </vt:lpstr>
      <vt:lpstr>Recommendation one: Remain a combined region (hybrid)</vt:lpstr>
      <vt:lpstr>Recommendation two: Define the SPC role  </vt:lpstr>
      <vt:lpstr>Recommendation Three: Voting members are Primary Decision Making Body</vt:lpstr>
      <vt:lpstr>Recommendation Four: Rules and guidelines for Decision Making </vt:lpstr>
      <vt:lpstr>Consensus </vt:lpstr>
      <vt:lpstr>Recommendation Five:Transparency  </vt:lpstr>
      <vt:lpstr>Next Steps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 Recommendations</dc:title>
  <dc:creator>Nick</dc:creator>
  <cp:lastModifiedBy>Steven Glyer</cp:lastModifiedBy>
  <cp:revision>5</cp:revision>
  <dcterms:created xsi:type="dcterms:W3CDTF">2016-06-15T23:23:39Z</dcterms:created>
  <dcterms:modified xsi:type="dcterms:W3CDTF">2016-06-27T16:21:47Z</dcterms:modified>
</cp:coreProperties>
</file>